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9"/>
  </p:notesMasterIdLst>
  <p:handoutMasterIdLst>
    <p:handoutMasterId r:id="rId30"/>
  </p:handoutMasterIdLst>
  <p:sldIdLst>
    <p:sldId id="523" r:id="rId3"/>
    <p:sldId id="304" r:id="rId4"/>
    <p:sldId id="323" r:id="rId5"/>
    <p:sldId id="402" r:id="rId6"/>
    <p:sldId id="528" r:id="rId7"/>
    <p:sldId id="404" r:id="rId8"/>
    <p:sldId id="544" r:id="rId9"/>
    <p:sldId id="543" r:id="rId10"/>
    <p:sldId id="529" r:id="rId11"/>
    <p:sldId id="546" r:id="rId12"/>
    <p:sldId id="387" r:id="rId13"/>
    <p:sldId id="548" r:id="rId14"/>
    <p:sldId id="549" r:id="rId15"/>
    <p:sldId id="552" r:id="rId16"/>
    <p:sldId id="553" r:id="rId17"/>
    <p:sldId id="530" r:id="rId18"/>
    <p:sldId id="547" r:id="rId19"/>
    <p:sldId id="554" r:id="rId20"/>
    <p:sldId id="555" r:id="rId21"/>
    <p:sldId id="531" r:id="rId22"/>
    <p:sldId id="362" r:id="rId23"/>
    <p:sldId id="532" r:id="rId24"/>
    <p:sldId id="399" r:id="rId25"/>
    <p:sldId id="352" r:id="rId26"/>
    <p:sldId id="389" r:id="rId27"/>
    <p:sldId id="527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44"/>
            <p14:sldId id="543"/>
            <p14:sldId id="529"/>
            <p14:sldId id="546"/>
            <p14:sldId id="387"/>
            <p14:sldId id="548"/>
            <p14:sldId id="549"/>
            <p14:sldId id="552"/>
            <p14:sldId id="553"/>
            <p14:sldId id="530"/>
            <p14:sldId id="547"/>
            <p14:sldId id="554"/>
            <p14:sldId id="555"/>
            <p14:sldId id="531"/>
            <p14:sldId id="362"/>
            <p14:sldId id="532"/>
            <p14:sldId id="399"/>
            <p14:sldId id="352"/>
            <p14:sldId id="38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165" autoAdjust="0"/>
  </p:normalViewPr>
  <p:slideViewPr>
    <p:cSldViewPr snapToGrid="0" showGuides="1">
      <p:cViewPr varScale="1">
        <p:scale>
          <a:sx n="35" d="100"/>
          <a:sy n="35" d="100"/>
        </p:scale>
        <p:origin x="64" y="460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46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9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9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5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3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3.wdp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6.wdp"/><Relationship Id="rId5" Type="http://schemas.openxmlformats.org/officeDocument/2006/relationships/image" Target="../media/image35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研究分析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endParaRPr lang="zh-CN" altLang="en-US" dirty="0"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A6C00F-E5C7-AEAB-4D82-88DF1467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3942682"/>
            <a:ext cx="4027426" cy="17711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F3402D-E119-0894-4052-6171C794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13" y="3900981"/>
            <a:ext cx="4087042" cy="1812866"/>
          </a:xfrm>
          <a:prstGeom prst="rect">
            <a:avLst/>
          </a:prstGeom>
        </p:spPr>
      </p:pic>
      <p:sp>
        <p:nvSpPr>
          <p:cNvPr id="24" name="灯片编号占位符 4">
            <a:extLst>
              <a:ext uri="{FF2B5EF4-FFF2-40B4-BE49-F238E27FC236}">
                <a16:creationId xmlns:a16="http://schemas.microsoft.com/office/drawing/2014/main" id="{7305E2C4-A950-531D-BBFE-724765069030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10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1E910AC-34F4-B581-A898-73515B447447}"/>
              </a:ext>
            </a:extLst>
          </p:cNvPr>
          <p:cNvSpPr/>
          <p:nvPr/>
        </p:nvSpPr>
        <p:spPr>
          <a:xfrm>
            <a:off x="4610057" y="4835040"/>
            <a:ext cx="2565070" cy="5156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7BD1F-4F92-FD07-2971-628BCB1CBBB5}"/>
              </a:ext>
            </a:extLst>
          </p:cNvPr>
          <p:cNvSpPr txBox="1"/>
          <p:nvPr/>
        </p:nvSpPr>
        <p:spPr>
          <a:xfrm>
            <a:off x="147974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人体手指解剖简图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73270-3012-626D-0686-2EB755135E79}"/>
              </a:ext>
            </a:extLst>
          </p:cNvPr>
          <p:cNvSpPr txBox="1"/>
          <p:nvPr/>
        </p:nvSpPr>
        <p:spPr>
          <a:xfrm>
            <a:off x="862577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机械手指示意简图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44483-77BB-D3E2-54CE-F44F3928B7A4}"/>
              </a:ext>
            </a:extLst>
          </p:cNvPr>
          <p:cNvSpPr txBox="1"/>
          <p:nvPr/>
        </p:nvSpPr>
        <p:spPr>
          <a:xfrm>
            <a:off x="5275423" y="46073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参考设计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30537-DEBF-5312-2FA5-356F03B84C80}"/>
              </a:ext>
            </a:extLst>
          </p:cNvPr>
          <p:cNvSpPr txBox="1"/>
          <p:nvPr/>
        </p:nvSpPr>
        <p:spPr>
          <a:xfrm>
            <a:off x="944463" y="1120835"/>
            <a:ext cx="10451984" cy="2715295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仿生结构分析：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关节分析：</a:t>
            </a:r>
            <a:r>
              <a:rPr lang="zh-CN" altLang="en-US" dirty="0"/>
              <a:t>手指由三个指节组成，关节间摩擦力较小，适合使用轴承来替代关节，从而减少摩擦并提高运动精度。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驱动机制：</a:t>
            </a:r>
            <a:r>
              <a:rPr lang="zh-CN" altLang="en-US" dirty="0"/>
              <a:t>手指的运动通过肌腱的拉力实现，属于欠驱动系统。因此，使用腱绳来模拟肌腱的作用，能够有效简化结构并控制手指的运动。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触觉感知：</a:t>
            </a:r>
            <a:r>
              <a:rPr lang="zh-CN" altLang="en-US" dirty="0"/>
              <a:t>手指表面拥有丰富的触觉感官，适合使用触觉传感器来模拟人体的触觉反馈，增强对外界物体的感知能力。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46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电机驱动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腱绳驱动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触觉传感</a:t>
            </a:r>
            <a:endParaRPr lang="zh-CN" altLang="en-US" sz="19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电机驱动：</a:t>
            </a:r>
            <a:r>
              <a:rPr lang="zh-CN" altLang="en-US" sz="2000" dirty="0"/>
              <a:t>提供高精度和快速的响应，适应多种控制策略，适合执行精细动作，确保准确控制。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模仿肌腱原理，结构简洁，能实现自然的手指弯曲，摇摆的灵活性。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刚柔混合：</a:t>
            </a:r>
            <a:r>
              <a:rPr lang="zh-CN" altLang="en-US" sz="2000" dirty="0"/>
              <a:t>结合电机和腱绳，提供强大驱动力同时保持手指的柔性和灵活性，可以很好抵抗外力破坏。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传感器内置：</a:t>
            </a:r>
            <a:r>
              <a:rPr lang="zh-CN" altLang="en-US" sz="2000" dirty="0"/>
              <a:t>内置触觉传感器，能实时反馈手指与物体的接触，增强感知能力和操作精度。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028F187-CC23-CAC8-37C5-1F72013A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2" t="4766" r="3209"/>
          <a:stretch/>
        </p:blipFill>
        <p:spPr>
          <a:xfrm>
            <a:off x="6233425" y="1578139"/>
            <a:ext cx="5928360" cy="4335849"/>
          </a:xfrm>
          <a:prstGeom prst="rect">
            <a:avLst/>
          </a:prstGeom>
        </p:spPr>
      </p:pic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3417862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整手设计参考要点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五指均采用腱绳传动，模仿人手结构，增强灵活性与自然感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舵机集成：</a:t>
            </a:r>
            <a:r>
              <a:rPr lang="zh-CN" altLang="en-US" sz="2000" dirty="0"/>
              <a:t>驱动舵机集成在手掌部分，有助于减小整体体积，使结构更加紧凑，便于装配和优化空间利用。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大拇指设计：</a:t>
            </a:r>
            <a:r>
              <a:rPr lang="zh-CN" altLang="en-US" sz="2000" dirty="0"/>
              <a:t>大拇指单独设计并增加额外的自由度，以提供更多抓握角度，增强手部功能和灵活性。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控制线布局：</a:t>
            </a:r>
            <a:r>
              <a:rPr lang="zh-CN" altLang="en-US" sz="2000" dirty="0"/>
              <a:t>控制线模仿手部经络走向，从手腕延伸至手指，保持结构紧凑且灵活。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12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F323-E57D-13C7-2538-759CEC10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90" y="2120900"/>
            <a:ext cx="5828644" cy="36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控制方案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Arduino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控制板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控制简单：</a:t>
            </a:r>
            <a:r>
              <a:rPr lang="zh-CN" altLang="en-US" sz="2000" dirty="0"/>
              <a:t>相比于</a:t>
            </a:r>
            <a:r>
              <a:rPr lang="en-US" altLang="zh-CN" sz="2000" dirty="0"/>
              <a:t>stm32</a:t>
            </a:r>
            <a:r>
              <a:rPr lang="zh-CN" altLang="en-US" sz="2000" dirty="0"/>
              <a:t>，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控制板有更简化的开发环境，操作便捷，开发周期短。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舵机控制库：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平台提供完善的舵机控制库，简化了舵机的角度控制过程。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控制板小巧：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控制板具有紧凑的体积，适合在空间有限的应用场景中使用。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方便：</a:t>
            </a:r>
            <a:r>
              <a:rPr lang="en-US" altLang="zh-CN" sz="2000" dirty="0"/>
              <a:t>C++</a:t>
            </a:r>
            <a:r>
              <a:rPr lang="zh-CN" altLang="en-US" sz="2000" dirty="0"/>
              <a:t>的面向对象特性使得代码结构更具模块化，便于管理和扩展，同时提供了较高的执行效率。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074" name="Picture 2" descr="Arduino控制舵机详解（含代码）_Arduino舵机控制程序">
            <a:extLst>
              <a:ext uri="{FF2B5EF4-FFF2-40B4-BE49-F238E27FC236}">
                <a16:creationId xmlns:a16="http://schemas.microsoft.com/office/drawing/2014/main" id="{42AB0655-0E40-BB31-65CF-8F6733F80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7" r="9193" b="12173"/>
          <a:stretch/>
        </p:blipFill>
        <p:spPr bwMode="auto">
          <a:xfrm>
            <a:off x="6514537" y="2051448"/>
            <a:ext cx="5677463" cy="33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5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传感方案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PVDF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传感单元</a:t>
            </a: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高灵敏度：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材料具有优异的压电特性，能快速响应微小的形变和振动，适合捕捉灵巧手在操作中的细微触觉变化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柔性和适应性：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薄膜柔软且轻薄，能够很好地贴合灵巧手的曲面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结构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多功能性：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传感器不仅能检测静态压力，还能测量动态振动信号，适用于多种操作任务，如抓握、滑动和纹理识别等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低成本和易制造：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传感器的制造过程相对简单，不需要复杂的设备或技术，成本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较低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50835-E794-2FE0-5FDA-B2775DA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32" y="1796925"/>
            <a:ext cx="5825386" cy="38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实验方案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258676" y="1260749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手势测试实验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基于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Arduino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控制平台，实现仿人机械手多自由度协同控制，完成典型手势动作的精确复现，包括握拳、数字比划等基础手势模式。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验证控制系统的准确性以及可靠性，为后续的再开发打下基础。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15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íŝļiḓè">
            <a:extLst>
              <a:ext uri="{FF2B5EF4-FFF2-40B4-BE49-F238E27FC236}">
                <a16:creationId xmlns:a16="http://schemas.microsoft.com/office/drawing/2014/main" id="{D34EB8C0-67EF-A8CD-2546-EFF0C18A1A3F}"/>
              </a:ext>
            </a:extLst>
          </p:cNvPr>
          <p:cNvSpPr/>
          <p:nvPr/>
        </p:nvSpPr>
        <p:spPr bwMode="auto">
          <a:xfrm>
            <a:off x="6725338" y="1260750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抓握传感实验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内容：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控制机械手对于常见物品进行抓握实验，尝试布置传感器来采集抓取时获取的电信号。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验证传感系统布置的可行性，为后续信号反馈和识别打下基础</a:t>
            </a:r>
          </a:p>
        </p:txBody>
      </p:sp>
      <p:pic>
        <p:nvPicPr>
          <p:cNvPr id="4098" name="Picture 2" descr="机械手矢量图片免费下载_机械手矢量素材_机械手矢量模板-新图网">
            <a:extLst>
              <a:ext uri="{FF2B5EF4-FFF2-40B4-BE49-F238E27FC236}">
                <a16:creationId xmlns:a16="http://schemas.microsoft.com/office/drawing/2014/main" id="{8438D7E0-EF87-ED7F-EBA6-37361F85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8000" l="10000" r="90000">
                        <a14:foregroundMark x1="43200" y1="92400" x2="43200" y2="92400"/>
                        <a14:foregroundMark x1="54800" y1="98000" x2="54800" y2="98000"/>
                        <a14:foregroundMark x1="42800" y1="8400" x2="42800" y2="8400"/>
                        <a14:foregroundMark x1="59600" y1="8400" x2="59600" y2="8400"/>
                        <a14:foregroundMark x1="41200" y1="35200" x2="41200" y2="35200"/>
                        <a14:foregroundMark x1="40000" y1="34400" x2="40000" y2="34400"/>
                        <a14:foregroundMark x1="38400" y1="34800" x2="38400" y2="34800"/>
                        <a14:foregroundMark x1="33200" y1="36800" x2="33200" y2="36800"/>
                        <a14:foregroundMark x1="32400" y1="36400" x2="32400" y2="36400"/>
                        <a14:foregroundMark x1="30800" y1="36800" x2="30800" y2="36800"/>
                        <a14:foregroundMark x1="30000" y1="36800" x2="30000" y2="36800"/>
                        <a14:foregroundMark x1="31600" y1="36000" x2="31600" y2="36000"/>
                        <a14:foregroundMark x1="30800" y1="36000" x2="30800" y2="36000"/>
                        <a14:foregroundMark x1="42400" y1="4400" x2="42400" y2="4400"/>
                        <a14:foregroundMark x1="61600" y1="5200" x2="61600" y2="5200"/>
                        <a14:foregroundMark x1="33600" y1="36000" x2="33600" y2="36000"/>
                        <a14:foregroundMark x1="33200" y1="35600" x2="33200" y2="35600"/>
                        <a14:foregroundMark x1="34400" y1="36000" x2="344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5" y="374170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Six of the Robot hand Stock Photo free download">
            <a:extLst>
              <a:ext uri="{FF2B5EF4-FFF2-40B4-BE49-F238E27FC236}">
                <a16:creationId xmlns:a16="http://schemas.microsoft.com/office/drawing/2014/main" id="{7B73DC01-BC5E-E67E-164B-C21C020E9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Six of the Robot hand Stock Photo free download">
            <a:extLst>
              <a:ext uri="{FF2B5EF4-FFF2-40B4-BE49-F238E27FC236}">
                <a16:creationId xmlns:a16="http://schemas.microsoft.com/office/drawing/2014/main" id="{110FCBD1-0661-225B-1ED4-B993308B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167" l="10000" r="90000">
                        <a14:foregroundMark x1="68667" y1="95000" x2="68667" y2="95000"/>
                        <a14:foregroundMark x1="77667" y1="99167" x2="77667" y2="9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03" y="3732184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D7404B-F4D1-C2A1-D434-577B2D55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963" l="9804" r="90414">
                        <a14:foregroundMark x1="90414" y1="54275" x2="90414" y2="54275"/>
                        <a14:foregroundMark x1="52723" y1="88104" x2="52723" y2="88104"/>
                        <a14:foregroundMark x1="33115" y1="87361" x2="33115" y2="8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62" y="3679053"/>
            <a:ext cx="2138497" cy="250656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55E8FC8-53E5-D398-2247-6E13898A0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68" y="4099966"/>
            <a:ext cx="2647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已完成的工作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560013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手指建模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44745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手指的构建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关节配置方案：</a:t>
            </a:r>
            <a:r>
              <a:rPr lang="zh-CN" altLang="en-US" sz="2000" dirty="0"/>
              <a:t>指节之间采用滚动轴承连接，显著降低摩擦阻力，提高运动流畅性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摆动实现方案：</a:t>
            </a:r>
            <a:r>
              <a:rPr lang="zh-CN" altLang="en-US" sz="2000" dirty="0"/>
              <a:t>在</a:t>
            </a:r>
            <a:r>
              <a:rPr lang="en-US" altLang="zh-CN" sz="2000" dirty="0"/>
              <a:t>MCP</a:t>
            </a:r>
            <a:r>
              <a:rPr lang="zh-CN" altLang="en-US" sz="2000" dirty="0"/>
              <a:t>关节处增加两个侧向滚动轴承，实现手指的摆动功能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驱动集成方案：</a:t>
            </a:r>
            <a:r>
              <a:rPr lang="zh-CN" altLang="en-US" sz="2000" dirty="0"/>
              <a:t>两个驱动舵机集成在手掌部分，与手部结构紧密结合，优化空间利用并提高驱动效率。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手指动作展示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251B811-1884-4696-B2DD-2448DB47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91063" l="10000" r="90000">
                        <a14:foregroundMark x1="45647" y1="41626" x2="45647" y2="41626"/>
                        <a14:foregroundMark x1="47198" y1="41868" x2="47198" y2="41868"/>
                        <a14:foregroundMark x1="40474" y1="39130" x2="40474" y2="39130"/>
                        <a14:foregroundMark x1="39138" y1="38245" x2="39138" y2="38245"/>
                        <a14:foregroundMark x1="50172" y1="9259" x2="50172" y2="9259"/>
                        <a14:foregroundMark x1="51509" y1="91063" x2="51509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0" r="43772"/>
          <a:stretch/>
        </p:blipFill>
        <p:spPr>
          <a:xfrm>
            <a:off x="6031239" y="715652"/>
            <a:ext cx="2158687" cy="564069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789673-671B-9B7A-D635-A80940A379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592940" y="1290557"/>
            <a:ext cx="922796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5D523-A7E9-E893-F054-C7FCEEAB3848}"/>
              </a:ext>
            </a:extLst>
          </p:cNvPr>
          <p:cNvSpPr txBox="1"/>
          <p:nvPr/>
        </p:nvSpPr>
        <p:spPr>
          <a:xfrm>
            <a:off x="8515736" y="11058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关节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C6DF50-42F9-5469-8792-ED4FAB1D25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592940" y="1917172"/>
            <a:ext cx="957307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1EA31-6BD2-3F03-C01A-2BFED3F4B1DC}"/>
              </a:ext>
            </a:extLst>
          </p:cNvPr>
          <p:cNvSpPr txBox="1"/>
          <p:nvPr/>
        </p:nvSpPr>
        <p:spPr>
          <a:xfrm>
            <a:off x="8550247" y="173250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</a:t>
            </a:r>
            <a:r>
              <a:rPr lang="zh-CN" altLang="en-US" dirty="0"/>
              <a:t>关节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C8FC8F-B9AF-7E3F-CB4F-CF30EA93B8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410844" y="2764322"/>
            <a:ext cx="1155433" cy="66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0AC3B7-4154-8C0A-C34B-58882EEBCCB4}"/>
              </a:ext>
            </a:extLst>
          </p:cNvPr>
          <p:cNvSpPr txBox="1"/>
          <p:nvPr/>
        </p:nvSpPr>
        <p:spPr>
          <a:xfrm>
            <a:off x="8566277" y="2579656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MCP</a:t>
            </a:r>
            <a:r>
              <a:rPr lang="zh-CN" altLang="en-US" dirty="0"/>
              <a:t>关节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4EB4C2-604C-E111-DA19-A74DD4721D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51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70D1934-94C2-65BE-8F16-CB5B836D7267}"/>
              </a:ext>
            </a:extLst>
          </p:cNvPr>
          <p:cNvSpPr txBox="1"/>
          <p:nvPr/>
        </p:nvSpPr>
        <p:spPr>
          <a:xfrm>
            <a:off x="8624846" y="3426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驱动舵机</a:t>
            </a:r>
          </a:p>
        </p:txBody>
      </p:sp>
      <p:pic>
        <p:nvPicPr>
          <p:cNvPr id="35" name="图片 34" descr="图片包含 游戏机, 桌子&#10;&#10;描述已自动生成">
            <a:extLst>
              <a:ext uri="{FF2B5EF4-FFF2-40B4-BE49-F238E27FC236}">
                <a16:creationId xmlns:a16="http://schemas.microsoft.com/office/drawing/2014/main" id="{2EEAB7C6-17D7-66D6-BF11-B80E75EE3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49" b="90902" l="10000" r="90000">
                        <a14:foregroundMark x1="44741" y1="8857" x2="44741" y2="8857"/>
                        <a14:foregroundMark x1="48664" y1="8454" x2="48664" y2="8454"/>
                        <a14:foregroundMark x1="52112" y1="8293" x2="52112" y2="8293"/>
                        <a14:foregroundMark x1="51379" y1="8454" x2="51379" y2="8454"/>
                        <a14:foregroundMark x1="45172" y1="7971" x2="45172" y2="7971"/>
                        <a14:foregroundMark x1="48664" y1="7729" x2="48664" y2="7729"/>
                        <a14:foregroundMark x1="52069" y1="7649" x2="52069" y2="7649"/>
                        <a14:foregroundMark x1="48491" y1="90902" x2="48491" y2="90902"/>
                        <a14:backgroundMark x1="47112" y1="16989" x2="47112" y2="16989"/>
                        <a14:backgroundMark x1="50129" y1="16908" x2="50129" y2="16908"/>
                        <a14:backgroundMark x1="50129" y1="17633" x2="50129" y2="17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2166"/>
          <a:stretch/>
        </p:blipFill>
        <p:spPr>
          <a:xfrm>
            <a:off x="9705271" y="644525"/>
            <a:ext cx="1905000" cy="574674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1555C27-80B4-02EB-709A-05DAAD9EB1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2289A5-36DB-3ACF-787D-43027C2A3A2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546787" y="1290557"/>
            <a:ext cx="1034784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1B9949-3AE3-14E5-9DA0-67AC60AC3121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546032" y="1917172"/>
            <a:ext cx="1035539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CAAC61F-841A-9DC4-D6EA-8EBECD94C5E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9733584" y="2764322"/>
            <a:ext cx="847987" cy="65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26E415-AF1F-6A4B-FE4E-390C9B3C168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6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1D08D2C-B679-C9A4-DAB2-C8DF9551365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144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2F4A170-2951-38E9-C4A7-09854E4D1C00}"/>
              </a:ext>
            </a:extLst>
          </p:cNvPr>
          <p:cNvSpPr txBox="1"/>
          <p:nvPr/>
        </p:nvSpPr>
        <p:spPr>
          <a:xfrm>
            <a:off x="7082693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弯曲动作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98F84B9-4A50-52DC-551A-F9FF88284CB2}"/>
              </a:ext>
            </a:extLst>
          </p:cNvPr>
          <p:cNvSpPr txBox="1"/>
          <p:nvPr/>
        </p:nvSpPr>
        <p:spPr>
          <a:xfrm>
            <a:off x="10251879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摇摆动作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17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9841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723476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整手建模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61209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整手的构建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手掌：</a:t>
            </a:r>
            <a:r>
              <a:rPr lang="zh-CN" altLang="en-US" sz="2000" dirty="0"/>
              <a:t>四个手指的掌部通过拼合构成整手的手掌部分，形成一个紧凑且协调的结构，提供必要的支撑和稳定性。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大拇指：</a:t>
            </a:r>
            <a:r>
              <a:rPr lang="zh-CN" altLang="en-US" sz="2000" dirty="0"/>
              <a:t>大拇指的承载基底位于中指延伸处，设计上确保大拇指能够独立且灵活地与其他手指协同工作，增强抓握功能。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手腕：</a:t>
            </a:r>
            <a:r>
              <a:rPr lang="zh-CN" altLang="en-US" sz="2000" dirty="0"/>
              <a:t>手腕部分具有弯曲和摇摆两个自由度，支持手部在多维度空间中的灵活运动，提升整体操作的灵活性和适应性。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整手模型展示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18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EDF7A-D217-684A-9B09-2A6B69D4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3" b="94043" l="9642" r="89532">
                        <a14:foregroundMark x1="35537" y1="8303" x2="35537" y2="8303"/>
                        <a14:foregroundMark x1="52893" y1="4693" x2="52893" y2="4693"/>
                        <a14:foregroundMark x1="40496" y1="90072" x2="40496" y2="90072"/>
                        <a14:foregroundMark x1="59504" y1="93863" x2="59504" y2="93863"/>
                        <a14:foregroundMark x1="39945" y1="94043" x2="39945" y2="94043"/>
                        <a14:backgroundMark x1="47658" y1="63357" x2="47658" y2="63357"/>
                        <a14:backgroundMark x1="47658" y1="64440" x2="47658" y2="64440"/>
                        <a14:backgroundMark x1="47658" y1="65343" x2="47658" y2="65343"/>
                        <a14:backgroundMark x1="60055" y1="56859" x2="60055" y2="56859"/>
                        <a14:backgroundMark x1="60055" y1="67148" x2="60055" y2="67148"/>
                        <a14:backgroundMark x1="71625" y1="63718" x2="71625" y2="63718"/>
                        <a14:backgroundMark x1="73554" y1="50361" x2="73554" y2="50361"/>
                        <a14:backgroundMark x1="73554" y1="50181" x2="73554" y2="50181"/>
                        <a14:backgroundMark x1="73278" y1="50361" x2="73278" y2="50361"/>
                        <a14:backgroundMark x1="73278" y1="50361" x2="73278" y2="50361"/>
                        <a14:backgroundMark x1="59504" y1="47112" x2="59504" y2="47112"/>
                        <a14:backgroundMark x1="60055" y1="45487" x2="60055" y2="45487"/>
                        <a14:backgroundMark x1="59780" y1="48736" x2="59780" y2="487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865" y="709372"/>
            <a:ext cx="3886380" cy="59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1"/>
            <a:ext cx="11241854" cy="193746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80694" y="1889998"/>
            <a:ext cx="1928752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舵机控制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原理解析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10216946" cy="192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舵机的转动的角度是通过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调节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占空比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来实现的，标准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（脉冲宽度调制）信号的周期固定为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20ms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50Hz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），理论上脉宽分布应在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之间，但是，事实上脉宽可由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之间，脉宽和舵机的转角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～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180°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相对应。</a:t>
            </a:r>
            <a:endParaRPr lang="en-US" altLang="zh-CN" sz="2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183721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舵机控制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19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61D0A-B3A9-BAD3-2C06-DF493CD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99" y="3331494"/>
            <a:ext cx="8189401" cy="32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项目方案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预期成果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1310295"/>
            <a:chOff x="2049502" y="2868376"/>
            <a:chExt cx="4420571" cy="131029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131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</a:rPr>
                <a:t>已完成的工作</a:t>
              </a:r>
            </a:p>
            <a:p>
              <a:pPr>
                <a:lnSpc>
                  <a:spcPct val="130000"/>
                </a:lnSpc>
              </a:pP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E00D7F-5B63-4988-9E98-7561892DA0ED}"/>
              </a:ext>
            </a:extLst>
          </p:cNvPr>
          <p:cNvSpPr txBox="1"/>
          <p:nvPr/>
        </p:nvSpPr>
        <p:spPr>
          <a:xfrm>
            <a:off x="970385" y="1432028"/>
            <a:ext cx="162574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AB0A65-9F0E-4AEE-BB6A-179573B851C3}"/>
              </a:ext>
            </a:extLst>
          </p:cNvPr>
          <p:cNvSpPr txBox="1"/>
          <p:nvPr/>
        </p:nvSpPr>
        <p:spPr>
          <a:xfrm>
            <a:off x="970383" y="1896465"/>
            <a:ext cx="10408819" cy="306507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硬件：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zh-CN" altLang="en-US" sz="1600" dirty="0"/>
              <a:t>灵巧手的</a:t>
            </a:r>
            <a:r>
              <a:rPr lang="zh-CN" altLang="en-US" sz="1600" b="1" dirty="0"/>
              <a:t>手势控制</a:t>
            </a:r>
            <a:r>
              <a:rPr lang="zh-CN" altLang="en-US" sz="1600" dirty="0"/>
              <a:t>算法，以及对于</a:t>
            </a:r>
            <a:r>
              <a:rPr lang="zh-CN" altLang="en-US" sz="1600" b="1" dirty="0"/>
              <a:t>物品抓取</a:t>
            </a:r>
            <a:r>
              <a:rPr lang="zh-CN" altLang="en-US" sz="1600" dirty="0"/>
              <a:t>的算法等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实验方案验证：</a:t>
            </a:r>
            <a:r>
              <a:rPr lang="zh-CN" altLang="en-US" sz="1600" dirty="0"/>
              <a:t>灵巧手</a:t>
            </a:r>
            <a:r>
              <a:rPr lang="zh-CN" altLang="en-US" sz="1600" dirty="0">
                <a:sym typeface="+mn-lt"/>
              </a:rPr>
              <a:t>手势测试实验，灵巧手抓取物品实验，抓取信号采集实验；</a:t>
            </a:r>
            <a:endParaRPr lang="en-US" altLang="zh-CN" sz="1600" dirty="0">
              <a:sym typeface="+mn-lt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工程图纸一套：</a:t>
            </a:r>
            <a:r>
              <a:rPr lang="zh-CN" altLang="en-US" sz="1600" dirty="0">
                <a:sym typeface="+mn-lt"/>
              </a:rPr>
              <a:t>包含零件图以及装配图；</a:t>
            </a:r>
            <a:endParaRPr lang="en-US" altLang="zh-CN" sz="1600" dirty="0">
              <a:sym typeface="+mn-lt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工程源文件：</a:t>
            </a:r>
            <a:r>
              <a:rPr lang="zh-CN" altLang="en-US" sz="1600" dirty="0">
                <a:sym typeface="+mn-lt"/>
              </a:rPr>
              <a:t>包括搭建手的所有零件模型，以及控制板模型等</a:t>
            </a:r>
            <a:endParaRPr lang="en-US" altLang="zh-CN" sz="1600" dirty="0">
              <a:sym typeface="+mn-lt"/>
            </a:endParaRP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专利：申请专利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论文：</a:t>
            </a:r>
            <a:r>
              <a:rPr lang="zh-CN" altLang="en-US" sz="1600" dirty="0"/>
              <a:t>本科毕业论文一篇；</a:t>
            </a:r>
            <a:endParaRPr lang="en-US" altLang="zh-CN" sz="1600" dirty="0"/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ym typeface="+mn-lt"/>
              </a:rPr>
              <a:t>技术文档一份</a:t>
            </a:r>
            <a:endParaRPr lang="en-US" altLang="zh-CN" sz="1600" b="1" dirty="0"/>
          </a:p>
        </p:txBody>
      </p:sp>
      <p:sp>
        <p:nvSpPr>
          <p:cNvPr id="31" name="灯片编号占位符 4">
            <a:extLst>
              <a:ext uri="{FF2B5EF4-FFF2-40B4-BE49-F238E27FC236}">
                <a16:creationId xmlns:a16="http://schemas.microsoft.com/office/drawing/2014/main" id="{203FBE06-C1C1-B83B-F436-5C9E04B98F7F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0784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062197" cy="652366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110083" cy="652366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D8E88F-6EC5-46AF-B57E-8C718001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56467"/>
              </p:ext>
            </p:extLst>
          </p:nvPr>
        </p:nvGraphicFramePr>
        <p:xfrm>
          <a:off x="814564" y="1079500"/>
          <a:ext cx="10501136" cy="5016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229">
                  <a:extLst>
                    <a:ext uri="{9D8B030D-6E8A-4147-A177-3AD203B41FA5}">
                      <a16:colId xmlns:a16="http://schemas.microsoft.com/office/drawing/2014/main" val="1396671798"/>
                    </a:ext>
                  </a:extLst>
                </a:gridCol>
                <a:gridCol w="7673907">
                  <a:extLst>
                    <a:ext uri="{9D8B030D-6E8A-4147-A177-3AD203B41FA5}">
                      <a16:colId xmlns:a16="http://schemas.microsoft.com/office/drawing/2014/main" val="2187759560"/>
                    </a:ext>
                  </a:extLst>
                </a:gridCol>
              </a:tblGrid>
              <a:tr h="76003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起讫日期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0111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1-3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深入阅读相关文献，完成整手结构与原理分析，确定运动学模型和控制策略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4258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4-6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选择并整合适当电机类型，完成电机与机械结构的集成，并进行初步组装。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24178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7-9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进行运动调试，确保各关节动作的灵活性，完成简单手势的演示与测试。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5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10-12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设计并实现控制电路与算法，确保灵巧手的精确电控与自动化操作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60816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13-15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安装触觉传感器并进行信号采集测试，验证信号的准确性与可靠性。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4171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进行系统的最终优化，解决可能存在的技术问题，完善系统的稳定性与性能。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047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59561-566A-4124-9909-93335A9744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23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852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471548" y="833107"/>
            <a:ext cx="11248904" cy="582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Deng H, Zhang Y, Duan X G. Wavelet transformation-based fuzzy reflex control for prosthetic hands to prevent slip[J]. IEEE Transactions on Industrial Electronics, 2016, 64(5): 3718-3726.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Wang Y, Chen Z, Mei D, et al. Highly sensitive and flexible tactile sensor with truncated pyramid-shaped porous graphene/silicone rubber composites for human motion detection[J]. Composites Science and Technology, 2022, 217: 109078.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Kim M, Kang T, Song D, et al. Development of a small-sized intelligent home service robot[C]//2021 18th International Conference on Ubiquitous Robots (UR). IEEE, 2021: 565-570. 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T, Han X. Robotic arms in precision agriculture: A comprehensive review of the technologies, applications, challenges, and future prospects[J]. Computers and Electronics in Agriculture, 2024, 221: 108938.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Shadow Robot Company, Inc. Considered to be the most advanced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Dextrousm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Hand in the world[EB/OL](2017). 2024, http://www.shadowrobot.com/hand/overview. 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Johannes M S, Bigelow J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Burck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M, et al. An overview of the developmental process for the modular prosthetic limb[J]. Johns Hopkins APL Technical Digest, 2011, 30(3): 207-216.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Grebenstein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M, Chalon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Friedl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W, et al. The hand of the DLR hand arm system: Designed for interaction[J]. The International Journal of Robotics Research, 2012, 31(13): 1531-1555.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Kim U, Jung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Jeong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H, et al. Integrated linkage-driven dexterous anthropomorphic robotic hand[J]. Nature communications, 2021, 12(1): 1-13.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Zhang Y, Han Z, Zhang H, et al. Design and control of the BUAA four-fingered hand[C]//Proceedings 2001 ICRA. IEEE International Conference on Robotics and Automation (Cat. No. 01CH37164). IEEE, 2001, 3: 2517-2522.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E86EF-125C-4D6E-B4C3-7313F1A8B9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1570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588000" y="880243"/>
            <a:ext cx="11016000" cy="283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Liu H, Wu K,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Meusel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P, et al. Multisensory five-finger dexterous hand: The DLR/HIT Hand II[C]//2008 IEEE/RSJ international conference on intelligent robots and systems. IEEE, 2008: 3692-3697.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Y, Cheng S, Yuan Y, et al. Anthropomorphic hand based on twisted-string-driven da Vinci’s mechanism for approaching human dexterity and power of grasp[J]. Journal of Zhejiang University-SCIENCE A, 2022, 23(10): 771-782.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[12]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[13]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 D, Hao L, Yu J, et al. Bionic design of a dexterous anthropomorphic hand actuated by antagonistic PAMs[C]//2020 IEEE International Conference on Real-time Computing and Robotics (RCAR). IEEE, 2020: 493-498.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[14]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Shi X, Wang Y, Qin L. Surface Recognition with a Bio-inspired Tactile Fingertip[J]. IEEE Sensors Journal, 2023.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697E1-94D0-49BA-867D-CB0CEA54D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16382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497426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497426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497426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497426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555715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09128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5306B-2546-A7DF-B36C-B87C2EEEA2B4}"/>
              </a:ext>
            </a:extLst>
          </p:cNvPr>
          <p:cNvSpPr txBox="1"/>
          <p:nvPr/>
        </p:nvSpPr>
        <p:spPr>
          <a:xfrm>
            <a:off x="733789" y="5096389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223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04B7F91C-F971-7D33-B7B4-AA6F06E4E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89D114-94F9-54D0-7E1D-5ACF13D462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54647189"/>
              </p:ext>
            </p:extLst>
          </p:nvPr>
        </p:nvGraphicFramePr>
        <p:xfrm>
          <a:off x="457200" y="1045972"/>
          <a:ext cx="11239500" cy="522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81243783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3735624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3333355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580673579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259262815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134233016"/>
                    </a:ext>
                  </a:extLst>
                </a:gridCol>
              </a:tblGrid>
              <a:tr h="526312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国外产品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国内产品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0435"/>
                  </a:ext>
                </a:extLst>
              </a:tr>
              <a:tr h="2237551"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4972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Bebionic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Schunk SVH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RH56DFX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BrainCo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3975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32+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1927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刚柔结合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57182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  <a:p>
                      <a:pPr algn="ctr"/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649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C697B2E-8C95-FA11-AC2A-11B93A93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62" y="1492336"/>
            <a:ext cx="1682472" cy="2349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33DE9D-6456-0AF0-6466-93010F24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5" b="96019" l="10000" r="90000">
                        <a14:foregroundMark x1="30556" y1="22130" x2="30556" y2="22130"/>
                        <a14:foregroundMark x1="29537" y1="26481" x2="30093" y2="34815"/>
                        <a14:foregroundMark x1="30093" y1="34815" x2="30185" y2="34259"/>
                        <a14:foregroundMark x1="30556" y1="24074" x2="30185" y2="43611"/>
                        <a14:foregroundMark x1="31759" y1="47963" x2="39537" y2="63889"/>
                        <a14:foregroundMark x1="39537" y1="63889" x2="46852" y2="64444"/>
                        <a14:foregroundMark x1="46852" y1="64444" x2="52222" y2="70926"/>
                        <a14:foregroundMark x1="52222" y1="70926" x2="47315" y2="84167"/>
                        <a14:foregroundMark x1="47315" y1="84167" x2="48426" y2="76852"/>
                        <a14:foregroundMark x1="48426" y1="76852" x2="35926" y2="68148"/>
                        <a14:foregroundMark x1="35926" y1="68148" x2="37685" y2="77870"/>
                        <a14:foregroundMark x1="37685" y1="77870" x2="42685" y2="74815"/>
                        <a14:foregroundMark x1="52037" y1="68611" x2="45926" y2="79352"/>
                        <a14:foregroundMark x1="45926" y1="79352" x2="43704" y2="92037"/>
                        <a14:foregroundMark x1="43704" y1="92037" x2="48704" y2="87593"/>
                        <a14:foregroundMark x1="71759" y1="62685" x2="65833" y2="71852"/>
                        <a14:foregroundMark x1="65833" y1="71852" x2="39074" y2="89815"/>
                        <a14:foregroundMark x1="39074" y1="89815" x2="39352" y2="86019"/>
                        <a14:foregroundMark x1="43056" y1="89352" x2="39074" y2="87963"/>
                        <a14:foregroundMark x1="35741" y1="51389" x2="56852" y2="48981"/>
                        <a14:foregroundMark x1="56852" y1="48981" x2="55278" y2="50556"/>
                        <a14:foregroundMark x1="41667" y1="15278" x2="41296" y2="39167"/>
                        <a14:foregroundMark x1="40463" y1="11296" x2="40556" y2="15093"/>
                        <a14:foregroundMark x1="41296" y1="7593" x2="41296" y2="7593"/>
                        <a14:foregroundMark x1="41296" y1="7315" x2="41296" y2="7315"/>
                        <a14:foregroundMark x1="52870" y1="14167" x2="52870" y2="14167"/>
                        <a14:foregroundMark x1="64352" y1="17685" x2="64352" y2="17685"/>
                        <a14:foregroundMark x1="62037" y1="43426" x2="62037" y2="43426"/>
                        <a14:foregroundMark x1="60648" y1="42963" x2="60648" y2="42963"/>
                        <a14:foregroundMark x1="62037" y1="48148" x2="62037" y2="48148"/>
                        <a14:foregroundMark x1="61574" y1="39444" x2="61204" y2="46852"/>
                        <a14:foregroundMark x1="61204" y1="46852" x2="60370" y2="48981"/>
                        <a14:foregroundMark x1="62407" y1="41759" x2="62407" y2="51944"/>
                        <a14:foregroundMark x1="63148" y1="48796" x2="63426" y2="50000"/>
                        <a14:foregroundMark x1="42685" y1="49815" x2="43889" y2="50000"/>
                        <a14:foregroundMark x1="43148" y1="49815" x2="44167" y2="49167"/>
                        <a14:foregroundMark x1="45278" y1="49352" x2="52037" y2="49074"/>
                        <a14:foregroundMark x1="40093" y1="43981" x2="40093" y2="43981"/>
                        <a14:foregroundMark x1="30741" y1="48241" x2="30741" y2="48241"/>
                        <a14:foregroundMark x1="28333" y1="51111" x2="28333" y2="51111"/>
                        <a14:foregroundMark x1="29259" y1="50463" x2="28519" y2="51574"/>
                        <a14:foregroundMark x1="28241" y1="51019" x2="28889" y2="50833"/>
                        <a14:foregroundMark x1="27870" y1="51389" x2="27870" y2="51296"/>
                        <a14:foregroundMark x1="28333" y1="50648" x2="28056" y2="50833"/>
                        <a14:foregroundMark x1="60185" y1="46111" x2="59444" y2="48426"/>
                        <a14:foregroundMark x1="59352" y1="48426" x2="59074" y2="48704"/>
                        <a14:foregroundMark x1="58889" y1="48426" x2="58889" y2="48426"/>
                        <a14:foregroundMark x1="58519" y1="47593" x2="58704" y2="48426"/>
                        <a14:foregroundMark x1="59074" y1="45833" x2="59074" y2="45833"/>
                        <a14:foregroundMark x1="64815" y1="48148" x2="64815" y2="48148"/>
                        <a14:foregroundMark x1="65278" y1="48333" x2="65278" y2="48333"/>
                        <a14:foregroundMark x1="65741" y1="48426" x2="65741" y2="48426"/>
                        <a14:foregroundMark x1="65741" y1="49537" x2="65741" y2="49537"/>
                        <a14:foregroundMark x1="78981" y1="57315" x2="78981" y2="57315"/>
                        <a14:foregroundMark x1="47315" y1="96111" x2="47315" y2="96111"/>
                        <a14:foregroundMark x1="45093" y1="95278" x2="48426" y2="94907"/>
                        <a14:foregroundMark x1="53241" y1="5185" x2="53241" y2="5185"/>
                        <a14:foregroundMark x1="50463" y1="93704" x2="50463" y2="93704"/>
                        <a14:foregroundMark x1="53426" y1="93333" x2="53426" y2="92315"/>
                        <a14:foregroundMark x1="58241" y1="89352" x2="58241" y2="89352"/>
                        <a14:foregroundMark x1="58796" y1="89167" x2="58796" y2="89167"/>
                        <a14:backgroundMark x1="13056" y1="34352" x2="13056" y2="34352"/>
                        <a14:backgroundMark x1="13056" y1="35185" x2="12222" y2="4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39" y="1555474"/>
            <a:ext cx="2253361" cy="2253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954BE4-2B40-A255-66AE-4F828FF9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6287148" y="1578107"/>
            <a:ext cx="1561451" cy="22307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13846-882F-2E9D-CB78-9DFE802D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85" b="94492" l="9746" r="89831">
                        <a14:foregroundMark x1="52542" y1="92373" x2="52542" y2="92373"/>
                        <a14:foregroundMark x1="46186" y1="94915" x2="46186" y2="94915"/>
                        <a14:foregroundMark x1="28814" y1="30508" x2="28814" y2="30508"/>
                        <a14:foregroundMark x1="28814" y1="32203" x2="28814" y2="32203"/>
                        <a14:foregroundMark x1="27966" y1="33051" x2="28390" y2="32627"/>
                        <a14:foregroundMark x1="27966" y1="36441" x2="27966" y2="37712"/>
                        <a14:foregroundMark x1="27966" y1="35169" x2="27966" y2="36441"/>
                        <a14:foregroundMark x1="28390" y1="38983" x2="28390" y2="41525"/>
                        <a14:foregroundMark x1="28390" y1="42797" x2="28390" y2="42797"/>
                        <a14:foregroundMark x1="27542" y1="41102" x2="27542" y2="41102"/>
                        <a14:foregroundMark x1="27542" y1="40254" x2="27542" y2="40254"/>
                        <a14:foregroundMark x1="29661" y1="28814" x2="29661" y2="28814"/>
                        <a14:foregroundMark x1="28814" y1="28814" x2="28814" y2="28814"/>
                        <a14:foregroundMark x1="50000" y1="9746" x2="50000" y2="9746"/>
                        <a14:foregroundMark x1="63136" y1="9322" x2="63136" y2="9322"/>
                        <a14:foregroundMark x1="60169" y1="35593" x2="60169" y2="35593"/>
                        <a14:foregroundMark x1="61017" y1="30932" x2="61017" y2="30932"/>
                        <a14:foregroundMark x1="61864" y1="25847" x2="61864" y2="25847"/>
                        <a14:foregroundMark x1="62288" y1="24576" x2="62288" y2="24576"/>
                        <a14:foregroundMark x1="62712" y1="20763" x2="62712" y2="20763"/>
                        <a14:foregroundMark x1="63983" y1="17373" x2="63983" y2="17373"/>
                        <a14:foregroundMark x1="63559" y1="20339" x2="63559" y2="20339"/>
                        <a14:foregroundMark x1="63136" y1="25424" x2="63136" y2="25424"/>
                        <a14:foregroundMark x1="62712" y1="29661" x2="62712" y2="30085"/>
                        <a14:foregroundMark x1="61647" y1="34333" x2="61441" y2="34746"/>
                        <a14:foregroundMark x1="62288" y1="32203" x2="62288" y2="32203"/>
                        <a14:foregroundMark x1="62712" y1="33475" x2="62712" y2="33898"/>
                        <a14:foregroundMark x1="62288" y1="35593" x2="62288" y2="35593"/>
                        <a14:foregroundMark x1="58051" y1="18644" x2="58051" y2="18644"/>
                        <a14:foregroundMark x1="58051" y1="16949" x2="58051" y2="16949"/>
                        <a14:foregroundMark x1="58475" y1="14407" x2="58475" y2="14407"/>
                        <a14:foregroundMark x1="57627" y1="20339" x2="57627" y2="20339"/>
                        <a14:foregroundMark x1="56780" y1="24153" x2="56780" y2="24153"/>
                        <a14:foregroundMark x1="56497" y1="27119" x2="56356" y2="27542"/>
                        <a14:foregroundMark x1="56780" y1="26271" x2="56497" y2="27119"/>
                        <a14:foregroundMark x1="55932" y1="27119" x2="55932" y2="26695"/>
                        <a14:foregroundMark x1="55932" y1="25847" x2="55932" y2="25847"/>
                        <a14:foregroundMark x1="38559" y1="18644" x2="38559" y2="18644"/>
                        <a14:foregroundMark x1="38136" y1="17797" x2="38136" y2="18220"/>
                        <a14:foregroundMark x1="38136" y1="19492" x2="37712" y2="19915"/>
                        <a14:foregroundMark x1="37288" y1="19068" x2="37288" y2="19068"/>
                        <a14:foregroundMark x1="36488" y1="25000" x2="36441" y2="25424"/>
                        <a14:foregroundMark x1="36677" y1="23305" x2="36488" y2="25000"/>
                        <a14:foregroundMark x1="36818" y1="22034" x2="36677" y2="23305"/>
                        <a14:foregroundMark x1="37053" y1="19915" x2="36818" y2="22034"/>
                        <a14:foregroundMark x1="37147" y1="19068" x2="37053" y2="19915"/>
                        <a14:foregroundMark x1="37241" y1="18220" x2="37147" y2="19068"/>
                        <a14:foregroundMark x1="37288" y1="17797" x2="37241" y2="18220"/>
                        <a14:foregroundMark x1="35593" y1="28814" x2="35593" y2="28814"/>
                        <a14:foregroundMark x1="35593" y1="27119" x2="34746" y2="29661"/>
                        <a14:foregroundMark x1="46610" y1="17797" x2="46610" y2="17797"/>
                        <a14:foregroundMark x1="45339" y1="22034" x2="45339" y2="22034"/>
                        <a14:foregroundMark x1="47034" y1="16102" x2="47034" y2="16102"/>
                        <a14:foregroundMark x1="47034" y1="14831" x2="47034" y2="14831"/>
                        <a14:foregroundMark x1="46610" y1="13559" x2="46610" y2="13559"/>
                        <a14:foregroundMark x1="45763" y1="26271" x2="45763" y2="26271"/>
                        <a14:foregroundMark x1="45339" y1="27119" x2="45339" y2="27119"/>
                        <a14:foregroundMark x1="45339" y1="26271" x2="45339" y2="26271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9576" y1="5085" x2="49576" y2="5085"/>
                        <a14:foregroundMark x1="35169" y1="30085" x2="35169" y2="30085"/>
                        <a14:foregroundMark x1="34746" y1="32203" x2="34746" y2="32203"/>
                        <a14:foregroundMark x1="34746" y1="30085" x2="34746" y2="30085"/>
                        <a14:foregroundMark x1="34746" y1="30085" x2="34746" y2="30085"/>
                        <a14:foregroundMark x1="34746" y1="30508" x2="34746" y2="30508"/>
                        <a14:foregroundMark x1="34322" y1="29661" x2="34746" y2="30085"/>
                        <a14:foregroundMark x1="35169" y1="30932" x2="35169" y2="30932"/>
                        <a14:foregroundMark x1="35169" y1="30932" x2="35169" y2="30932"/>
                        <a14:foregroundMark x1="34746" y1="30932" x2="34746" y2="31356"/>
                        <a14:foregroundMark x1="34322" y1="29237" x2="34322" y2="29237"/>
                        <a14:foregroundMark x1="35169" y1="31356" x2="35169" y2="31356"/>
                        <a14:foregroundMark x1="35169" y1="30508" x2="35169" y2="30508"/>
                        <a14:foregroundMark x1="35169" y1="30508" x2="34746" y2="30508"/>
                        <a14:foregroundMark x1="35169" y1="33051" x2="35169" y2="33051"/>
                        <a14:foregroundMark x1="34746" y1="33475" x2="34746" y2="33475"/>
                        <a14:foregroundMark x1="34746" y1="33475" x2="34746" y2="33475"/>
                        <a14:foregroundMark x1="34746" y1="33475" x2="34746" y2="33475"/>
                        <a14:backgroundMark x1="24153" y1="36441" x2="24153" y2="36441"/>
                        <a14:backgroundMark x1="44492" y1="15678" x2="44492" y2="15678"/>
                        <a14:backgroundMark x1="44068" y1="27966" x2="44068" y2="27966"/>
                        <a14:backgroundMark x1="43644" y1="33475" x2="43644" y2="33475"/>
                        <a14:backgroundMark x1="43220" y1="35169" x2="43220" y2="35169"/>
                        <a14:backgroundMark x1="55508" y1="14831" x2="55508" y2="14831"/>
                        <a14:backgroundMark x1="53390" y1="31356" x2="53390" y2="31356"/>
                        <a14:backgroundMark x1="35593" y1="19915" x2="35593" y2="19915"/>
                        <a14:backgroundMark x1="35169" y1="22034" x2="35169" y2="22034"/>
                        <a14:backgroundMark x1="35169" y1="23305" x2="35169" y2="23305"/>
                        <a14:backgroundMark x1="63983" y1="32627" x2="63983" y2="32627"/>
                        <a14:backgroundMark x1="63136" y1="33898" x2="63136" y2="33898"/>
                        <a14:backgroundMark x1="63136" y1="34746" x2="62712" y2="35169"/>
                        <a14:backgroundMark x1="62288" y1="36441" x2="62288" y2="36441"/>
                        <a14:backgroundMark x1="62712" y1="30508" x2="62712" y2="30508"/>
                        <a14:backgroundMark x1="63136" y1="27119" x2="63136" y2="27119"/>
                        <a14:backgroundMark x1="62712" y1="30085" x2="62712" y2="30085"/>
                        <a14:backgroundMark x1="62712" y1="29237" x2="62712" y2="29237"/>
                        <a14:backgroundMark x1="62712" y1="32627" x2="62712" y2="32627"/>
                        <a14:backgroundMark x1="62712" y1="31780" x2="62712" y2="31780"/>
                        <a14:backgroundMark x1="62288" y1="33051" x2="62288" y2="33475"/>
                        <a14:backgroundMark x1="62288" y1="35169" x2="62288" y2="35169"/>
                        <a14:backgroundMark x1="62288" y1="36017" x2="62288" y2="36017"/>
                        <a14:backgroundMark x1="64407" y1="17373" x2="64407" y2="17373"/>
                        <a14:backgroundMark x1="64407" y1="17373" x2="64407" y2="17373"/>
                        <a14:backgroundMark x1="63983" y1="17373" x2="63983" y2="17373"/>
                        <a14:backgroundMark x1="63983" y1="21610" x2="63983" y2="21610"/>
                        <a14:backgroundMark x1="63559" y1="20339" x2="63559" y2="20339"/>
                        <a14:backgroundMark x1="63983" y1="25847" x2="63983" y2="25847"/>
                        <a14:backgroundMark x1="63136" y1="25847" x2="63136" y2="25847"/>
                        <a14:backgroundMark x1="55508" y1="25847" x2="55508" y2="25847"/>
                        <a14:backgroundMark x1="55085" y1="27542" x2="55085" y2="27542"/>
                        <a14:backgroundMark x1="36441" y1="18220" x2="36441" y2="18220"/>
                        <a14:backgroundMark x1="36441" y1="19068" x2="36441" y2="19068"/>
                        <a14:backgroundMark x1="43220" y1="22034" x2="43220" y2="22034"/>
                        <a14:backgroundMark x1="44915" y1="25000" x2="44915" y2="25000"/>
                        <a14:backgroundMark x1="63559" y1="51271" x2="63559" y2="51271"/>
                        <a14:backgroundMark x1="35593" y1="25000" x2="35593" y2="25000"/>
                        <a14:backgroundMark x1="34746" y1="33051" x2="34746" y2="3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55" y="1492336"/>
            <a:ext cx="2382161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27C12-62D6-9778-9376-1970422E6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000" y1="47843" x2="10000" y2="47843"/>
                        <a14:foregroundMark x1="10000" y1="47843" x2="11053" y2="58431"/>
                        <a14:foregroundMark x1="10526" y1="58824" x2="10526" y2="58824"/>
                        <a14:foregroundMark x1="10000" y1="59608" x2="10000" y2="60000"/>
                        <a14:foregroundMark x1="10000" y1="61569" x2="10000" y2="61961"/>
                        <a14:foregroundMark x1="10000" y1="62745" x2="10000" y2="63529"/>
                        <a14:foregroundMark x1="10000" y1="64706" x2="10000" y2="64706"/>
                        <a14:foregroundMark x1="10526" y1="67451" x2="10526" y2="67451"/>
                        <a14:foregroundMark x1="11053" y1="68627" x2="11053" y2="68627"/>
                        <a14:foregroundMark x1="12632" y1="69412" x2="12632" y2="69412"/>
                        <a14:foregroundMark x1="10000" y1="47843" x2="10000" y2="47843"/>
                        <a14:foregroundMark x1="10526" y1="44706" x2="10526" y2="44706"/>
                        <a14:foregroundMark x1="14737" y1="24706" x2="14737" y2="24706"/>
                        <a14:foregroundMark x1="15789" y1="27451" x2="15789" y2="27451"/>
                        <a14:foregroundMark x1="12632" y1="24706" x2="12632" y2="24706"/>
                        <a14:foregroundMark x1="12105" y1="23922" x2="12105" y2="23922"/>
                        <a14:foregroundMark x1="11579" y1="22745" x2="11579" y2="22745"/>
                        <a14:foregroundMark x1="12105" y1="21569" x2="12105" y2="21569"/>
                        <a14:foregroundMark x1="12105" y1="19608" x2="12105" y2="19608"/>
                        <a14:foregroundMark x1="27895" y1="15294" x2="27895" y2="15294"/>
                        <a14:foregroundMark x1="25789" y1="25098" x2="25789" y2="25098"/>
                        <a14:foregroundMark x1="36316" y1="21176" x2="36316" y2="21176"/>
                        <a14:foregroundMark x1="35789" y1="24706" x2="35789" y2="24706"/>
                        <a14:foregroundMark x1="47368" y1="16863" x2="47368" y2="16863"/>
                        <a14:foregroundMark x1="46842" y1="25882" x2="46842" y2="25882"/>
                        <a14:foregroundMark x1="13158" y1="38824" x2="13158" y2="38824"/>
                        <a14:foregroundMark x1="72105" y1="54510" x2="72105" y2="54510"/>
                        <a14:foregroundMark x1="74211" y1="51373" x2="74211" y2="51373"/>
                        <a14:foregroundMark x1="80526" y1="45882" x2="80526" y2="45882"/>
                        <a14:foregroundMark x1="77895" y1="47451" x2="77895" y2="47451"/>
                        <a14:foregroundMark x1="50000" y1="57255" x2="50000" y2="57255"/>
                        <a14:foregroundMark x1="24211" y1="25098" x2="24211" y2="25098"/>
                        <a14:foregroundMark x1="27368" y1="24706" x2="27368" y2="24706"/>
                        <a14:foregroundMark x1="35263" y1="23137" x2="35263" y2="23137"/>
                        <a14:foregroundMark x1="37368" y1="24706" x2="37368" y2="24706"/>
                        <a14:foregroundMark x1="28947" y1="76863" x2="28947" y2="76863"/>
                        <a14:foregroundMark x1="31053" y1="74118" x2="26842" y2="80392"/>
                        <a14:backgroundMark x1="30000" y1="23529" x2="30000" y2="23529"/>
                        <a14:backgroundMark x1="40000" y1="23137" x2="40000" y2="23137"/>
                        <a14:backgroundMark x1="39474" y1="25490" x2="39474" y2="25490"/>
                        <a14:backgroundMark x1="29474" y1="26275" x2="29474" y2="26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5006" y="1429474"/>
            <a:ext cx="1923394" cy="2581396"/>
          </a:xfrm>
          <a:prstGeom prst="rect">
            <a:avLst/>
          </a:prstGeom>
        </p:spPr>
      </p:pic>
      <p:pic>
        <p:nvPicPr>
          <p:cNvPr id="4" name="Picture 2" descr="强脑科技BrainCo – 脑机科技，开启生命更多可能性">
            <a:extLst>
              <a:ext uri="{FF2B5EF4-FFF2-40B4-BE49-F238E27FC236}">
                <a16:creationId xmlns:a16="http://schemas.microsoft.com/office/drawing/2014/main" id="{1FED1D94-CF2C-CF1D-AB35-9C37CCC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8" b="96629" l="9738" r="89888">
                        <a14:foregroundMark x1="54307" y1="92135" x2="54307" y2="92135"/>
                        <a14:foregroundMark x1="55805" y1="95880" x2="55805" y2="95880"/>
                        <a14:foregroundMark x1="40824" y1="96629" x2="40824" y2="9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89" y="1365974"/>
            <a:ext cx="2453218" cy="24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CAFC-7E6B-D719-04EB-98B7464292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7139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现有研究的不足及项目目标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485191" y="4667608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8" y="4682602"/>
            <a:ext cx="2059277" cy="169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702226" y="1091124"/>
            <a:ext cx="10451984" cy="2022798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高昂的成本：</a:t>
            </a:r>
            <a:r>
              <a:rPr lang="zh-CN" altLang="en-US" dirty="0"/>
              <a:t>当前商用灵巧手成本较高，限制了其在低成本应用中的普及。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刚性设计的局限性：</a:t>
            </a:r>
            <a:r>
              <a:rPr lang="zh-CN" altLang="en-US" dirty="0"/>
              <a:t>多数机械手采用刚性结构，缺乏足够的柔性，限制了复杂操作的执行。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缺乏触觉反馈：</a:t>
            </a:r>
            <a:r>
              <a:rPr lang="zh-CN" altLang="en-US" dirty="0"/>
              <a:t>大多数机械手未集成触觉传感器，无法提供实时触觉反馈，影响操作精度和环境适应性。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97184" y="4291196"/>
            <a:ext cx="1565620" cy="2348432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D04254C-0A93-940B-6659-BB1163F5F8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11531D-DC8C-46DE-7AB1-E8B3A9712851}"/>
              </a:ext>
            </a:extLst>
          </p:cNvPr>
          <p:cNvSpPr txBox="1"/>
          <p:nvPr/>
        </p:nvSpPr>
        <p:spPr>
          <a:xfrm>
            <a:off x="702226" y="3568169"/>
            <a:ext cx="10546986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设计并制造一款</a:t>
            </a:r>
            <a:r>
              <a:rPr lang="zh-CN" altLang="en-US" b="1" dirty="0"/>
              <a:t>低成本</a:t>
            </a:r>
            <a:r>
              <a:rPr lang="zh-CN" altLang="en-US" dirty="0"/>
              <a:t>、具备</a:t>
            </a:r>
            <a:r>
              <a:rPr lang="zh-CN" altLang="en-US" b="1" dirty="0"/>
              <a:t>刚柔结合</a:t>
            </a:r>
            <a:r>
              <a:rPr lang="zh-CN" altLang="en-US" dirty="0"/>
              <a:t>结构并集成传感器的</a:t>
            </a:r>
            <a:r>
              <a:rPr lang="zh-CN" altLang="en-US" b="1" dirty="0"/>
              <a:t>多自由度</a:t>
            </a:r>
            <a:r>
              <a:rPr lang="zh-CN" altLang="en-US" dirty="0"/>
              <a:t>灵巧手，旨在有效仿真人体手部动作，能够</a:t>
            </a:r>
            <a:r>
              <a:rPr lang="zh-CN" altLang="en-US" b="1" dirty="0"/>
              <a:t>实现基本抓取功能</a:t>
            </a:r>
            <a:r>
              <a:rPr lang="zh-CN" altLang="en-US" dirty="0"/>
              <a:t>及</a:t>
            </a:r>
            <a:r>
              <a:rPr lang="zh-CN" altLang="en-US" b="1" dirty="0"/>
              <a:t>多种手势操作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项目方案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35839</TotalTime>
  <Words>2349</Words>
  <Application>Microsoft Office PowerPoint</Application>
  <PresentationFormat>宽屏</PresentationFormat>
  <Paragraphs>261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Inter</vt:lpstr>
      <vt:lpstr>PingFang SC</vt:lpstr>
      <vt:lpstr>等线</vt:lpstr>
      <vt:lpstr>宋体</vt:lpstr>
      <vt:lpstr>微软雅黑</vt:lpstr>
      <vt:lpstr>微软雅黑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研究分析[12]</vt:lpstr>
      <vt:lpstr>设计方案</vt:lpstr>
      <vt:lpstr>设计方案[13]</vt:lpstr>
      <vt:lpstr>控制方案</vt:lpstr>
      <vt:lpstr>传感方案[14]</vt:lpstr>
      <vt:lpstr>实验方案</vt:lpstr>
      <vt:lpstr>PowerPoint 演示文稿</vt:lpstr>
      <vt:lpstr>模型构建——手指建模</vt:lpstr>
      <vt:lpstr>模型构建——整手建模</vt:lpstr>
      <vt:lpstr>舵机控制——原理解析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2976</cp:revision>
  <dcterms:created xsi:type="dcterms:W3CDTF">2018-12-16T05:38:48Z</dcterms:created>
  <dcterms:modified xsi:type="dcterms:W3CDTF">2025-02-20T16:52:42Z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